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717032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4000" b="1" i="1" dirty="0" smtClean="0"/>
              <a:t>Региональная программа воспитания – программа системных действий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445224"/>
            <a:ext cx="4032448" cy="108012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i="1" dirty="0" err="1" smtClean="0">
                <a:solidFill>
                  <a:schemeClr val="tx1"/>
                </a:solidFill>
              </a:rPr>
              <a:t>Аналитико</a:t>
            </a:r>
            <a:r>
              <a:rPr lang="ru-RU" b="1" i="1" dirty="0" smtClean="0">
                <a:solidFill>
                  <a:schemeClr val="tx1"/>
                </a:solidFill>
              </a:rPr>
              <a:t> – рефлексивная  сессия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17 августа 2021 год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73060" name="Picture 4" descr="https://bumper-stickers.ru/57444-thickbox_default/gerb-permskogo-kra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620688"/>
            <a:ext cx="2267744" cy="2267744"/>
          </a:xfrm>
          <a:prstGeom prst="rect">
            <a:avLst/>
          </a:prstGeom>
          <a:noFill/>
        </p:spPr>
      </p:pic>
      <p:pic>
        <p:nvPicPr>
          <p:cNvPr id="173062" name="Picture 6" descr="https://crpdo.ru/upload/iblock/e2e/e2e8055c2706db2aab785a450a6a94b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933056"/>
            <a:ext cx="3554760" cy="2547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/>
          <a:lstStyle/>
          <a:p>
            <a:r>
              <a:rPr lang="ru-RU" b="1" dirty="0" smtClean="0"/>
              <a:t>Целевые ориентиры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8712968" cy="480172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выявление актуальных проблем воспитания  детей и молодёжи;   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обсуждение методологических, концептуальных оснований кластерной модели региональной программы воспитания до 2025 г., представленной в содержательных модулях, технологиях и механизмах реализации;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определение критериев, показателей, индикаторов результативности, качества воспитания в условиях новых вызовов.</a:t>
            </a:r>
          </a:p>
          <a:p>
            <a:endParaRPr lang="ru-RU" dirty="0"/>
          </a:p>
        </p:txBody>
      </p:sp>
      <p:pic>
        <p:nvPicPr>
          <p:cNvPr id="4" name="Picture 6" descr="https://crpdo.ru/upload/iblock/e2e/e2e8055c2706db2aab785a450a6a94b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548680"/>
            <a:ext cx="1606275" cy="1151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964488" cy="62418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b="1" dirty="0" smtClean="0"/>
              <a:t>11.00 – 11.20 - </a:t>
            </a:r>
            <a:r>
              <a:rPr lang="ru-RU" sz="1200" i="1" dirty="0" smtClean="0"/>
              <a:t>Воспитание гражданина – новые акценты</a:t>
            </a:r>
            <a:endParaRPr lang="ru-RU" sz="1200" dirty="0" smtClean="0"/>
          </a:p>
          <a:p>
            <a:r>
              <a:rPr lang="ru-RU" sz="1200" i="1" dirty="0" smtClean="0"/>
              <a:t>Теплова А.Б.,</a:t>
            </a:r>
            <a:r>
              <a:rPr lang="ru-RU" sz="1200" dirty="0" smtClean="0"/>
              <a:t> ведущий научный сотрудник ФГБНУ «Институт изучения детства, семьи и воспитания РАО» г. Москва, кандидат педагогических наук  </a:t>
            </a:r>
          </a:p>
          <a:p>
            <a:pPr>
              <a:buNone/>
            </a:pPr>
            <a:r>
              <a:rPr lang="ru-RU" sz="1200" b="1" dirty="0" smtClean="0"/>
              <a:t>11.20 – 11.25 – </a:t>
            </a:r>
            <a:r>
              <a:rPr lang="ru-RU" sz="1200" i="1" dirty="0" smtClean="0"/>
              <a:t>Приоритетные задачи региональной системы воспитания.</a:t>
            </a:r>
            <a:r>
              <a:rPr lang="ru-RU" sz="1200" dirty="0" smtClean="0"/>
              <a:t> </a:t>
            </a:r>
          </a:p>
          <a:p>
            <a:r>
              <a:rPr lang="ru-RU" sz="1200" i="1" dirty="0" smtClean="0"/>
              <a:t>Зверева Н.Е</a:t>
            </a:r>
            <a:r>
              <a:rPr lang="ru-RU" sz="1200" b="1" i="1" dirty="0" smtClean="0"/>
              <a:t>.,</a:t>
            </a:r>
            <a:r>
              <a:rPr lang="ru-RU" sz="1200" dirty="0" smtClean="0"/>
              <a:t> заместитель министра образования и науки Пермского края , </a:t>
            </a:r>
            <a:r>
              <a:rPr lang="ru-RU" sz="1200" i="1" dirty="0" err="1" smtClean="0"/>
              <a:t>Фаязова</a:t>
            </a:r>
            <a:r>
              <a:rPr lang="ru-RU" sz="1200" i="1" dirty="0" smtClean="0"/>
              <a:t>  А.Ф.,</a:t>
            </a:r>
            <a:r>
              <a:rPr lang="ru-RU" sz="1200" dirty="0" smtClean="0"/>
              <a:t> заместитель директора ГАУ ДПО ИРО ПК, кандидат педагогических наук  </a:t>
            </a:r>
          </a:p>
          <a:p>
            <a:pPr>
              <a:buNone/>
            </a:pPr>
            <a:r>
              <a:rPr lang="ru-RU" sz="1200" b="1" dirty="0" smtClean="0"/>
              <a:t>11.30 – 11.45</a:t>
            </a:r>
            <a:r>
              <a:rPr lang="ru-RU" sz="1200" i="1" dirty="0" smtClean="0"/>
              <a:t> – Презентация модели и основных положений региональной программы воспитания на 2021-2025 г</a:t>
            </a:r>
            <a:r>
              <a:rPr lang="ru-RU" sz="1200" dirty="0" smtClean="0"/>
              <a:t>. </a:t>
            </a:r>
          </a:p>
          <a:p>
            <a:r>
              <a:rPr lang="ru-RU" sz="1200" i="1" dirty="0" err="1" smtClean="0"/>
              <a:t>Копысова</a:t>
            </a:r>
            <a:r>
              <a:rPr lang="ru-RU" sz="1200" i="1" dirty="0" smtClean="0"/>
              <a:t> Э.С</a:t>
            </a:r>
            <a:r>
              <a:rPr lang="ru-RU" sz="1200" dirty="0" smtClean="0"/>
              <a:t>.,</a:t>
            </a:r>
            <a:r>
              <a:rPr lang="ru-RU" sz="1200" i="1" dirty="0" smtClean="0"/>
              <a:t> </a:t>
            </a:r>
            <a:r>
              <a:rPr lang="ru-RU" sz="1200" dirty="0" smtClean="0"/>
              <a:t>начальник отдела воспитания и социализации ГАУ ДПО ИРО ПК, кандидат исторических наук </a:t>
            </a:r>
          </a:p>
          <a:p>
            <a:pPr>
              <a:buNone/>
            </a:pPr>
            <a:r>
              <a:rPr lang="ru-RU" sz="1200" b="1" dirty="0" smtClean="0"/>
              <a:t>11.50 – 12.05</a:t>
            </a:r>
            <a:r>
              <a:rPr lang="ru-RU" sz="1200" dirty="0" smtClean="0"/>
              <a:t> - </a:t>
            </a:r>
            <a:r>
              <a:rPr lang="ru-RU" sz="1200" i="1" dirty="0" smtClean="0"/>
              <a:t>Развитие системы эффективного взаимодействия субъектов воспитания на территории Пермского края</a:t>
            </a:r>
            <a:endParaRPr lang="ru-RU" sz="1200" dirty="0" smtClean="0"/>
          </a:p>
          <a:p>
            <a:r>
              <a:rPr lang="ru-RU" sz="1200" i="1" dirty="0" err="1" smtClean="0"/>
              <a:t>Галайда</a:t>
            </a:r>
            <a:r>
              <a:rPr lang="ru-RU" sz="1200" i="1" dirty="0" smtClean="0"/>
              <a:t> З.И., </a:t>
            </a:r>
            <a:r>
              <a:rPr lang="ru-RU" sz="1200" dirty="0" smtClean="0"/>
              <a:t>председатель Пермской краевой организации Общероссийского Профсоюза образования</a:t>
            </a:r>
          </a:p>
          <a:p>
            <a:r>
              <a:rPr lang="ru-RU" sz="1200" i="1" dirty="0" err="1" smtClean="0"/>
              <a:t>Миков</a:t>
            </a:r>
            <a:r>
              <a:rPr lang="ru-RU" sz="1200" i="1" dirty="0" smtClean="0"/>
              <a:t> П.В.,</a:t>
            </a:r>
            <a:r>
              <a:rPr lang="ru-RU" sz="1200" dirty="0" smtClean="0"/>
              <a:t> уполномоченный по правам человека в Пермском крае</a:t>
            </a:r>
          </a:p>
          <a:p>
            <a:pPr>
              <a:buNone/>
            </a:pPr>
            <a:r>
              <a:rPr lang="ru-RU" sz="1200" b="1" dirty="0" smtClean="0"/>
              <a:t>12.15 – 12.35</a:t>
            </a:r>
            <a:r>
              <a:rPr lang="ru-RU" sz="1200" dirty="0" smtClean="0"/>
              <a:t> – </a:t>
            </a:r>
            <a:r>
              <a:rPr lang="ru-RU" sz="1200" i="1" dirty="0" smtClean="0"/>
              <a:t>представление содержательных модулей</a:t>
            </a:r>
            <a:endParaRPr lang="ru-RU" sz="1200" dirty="0" smtClean="0"/>
          </a:p>
          <a:p>
            <a:pPr lvl="0"/>
            <a:r>
              <a:rPr lang="ru-RU" sz="1200" i="1" dirty="0" err="1" smtClean="0"/>
              <a:t>Чащинов</a:t>
            </a:r>
            <a:r>
              <a:rPr lang="ru-RU" sz="1200" i="1" dirty="0" smtClean="0"/>
              <a:t> Е.Н., </a:t>
            </a:r>
            <a:r>
              <a:rPr lang="ru-RU" sz="1200" dirty="0" smtClean="0"/>
              <a:t>заместитель начальника управления, начальник отдела дополнительного образования и воспитания управления общего, дополнительного образования и воспитания Министерства образования и науки Пермского края, кандидат филологических наук</a:t>
            </a:r>
          </a:p>
          <a:p>
            <a:r>
              <a:rPr lang="ru-RU" sz="1200" i="1" dirty="0" err="1" smtClean="0"/>
              <a:t>Шурмина</a:t>
            </a:r>
            <a:r>
              <a:rPr lang="ru-RU" sz="1200" i="1" dirty="0" smtClean="0"/>
              <a:t> И.Ю., </a:t>
            </a:r>
            <a:r>
              <a:rPr lang="ru-RU" sz="1200" dirty="0" smtClean="0"/>
              <a:t>начальник отдела сопровождения национального проекта «Образование»</a:t>
            </a:r>
            <a:r>
              <a:rPr lang="ru-RU" sz="1200" i="1" dirty="0" smtClean="0"/>
              <a:t> </a:t>
            </a:r>
            <a:r>
              <a:rPr lang="ru-RU" sz="1200" dirty="0" smtClean="0"/>
              <a:t>ГАУ ДПО ИРО ПК</a:t>
            </a:r>
          </a:p>
          <a:p>
            <a:r>
              <a:rPr lang="ru-RU" sz="1200" i="1" dirty="0" err="1" smtClean="0"/>
              <a:t>Шведчикова</a:t>
            </a:r>
            <a:r>
              <a:rPr lang="ru-RU" sz="1200" i="1" dirty="0" smtClean="0"/>
              <a:t> Ю.С.,</a:t>
            </a:r>
            <a:r>
              <a:rPr lang="ru-RU" sz="1200" dirty="0" smtClean="0"/>
              <a:t> заместитель директора государственного бюджетного учреждения Пермского края «Центр психолого-педагогической, медицинской и социальной помощи», кандидат психологических наук</a:t>
            </a:r>
            <a:r>
              <a:rPr lang="ru-RU" sz="1200" i="1" dirty="0" smtClean="0"/>
              <a:t> </a:t>
            </a:r>
            <a:endParaRPr lang="ru-RU" sz="1200" dirty="0" smtClean="0"/>
          </a:p>
          <a:p>
            <a:r>
              <a:rPr lang="ru-RU" sz="1200" i="1" dirty="0" err="1" smtClean="0"/>
              <a:t>Голева</a:t>
            </a:r>
            <a:r>
              <a:rPr lang="ru-RU" sz="1200" i="1" dirty="0" smtClean="0"/>
              <a:t> Т.Г., </a:t>
            </a:r>
            <a:r>
              <a:rPr lang="ru-RU" sz="1200" dirty="0" smtClean="0"/>
              <a:t>старший научный сотрудник Пермский федеральный исследовательский центр Уральского отделения Российской академии наук, кандидат исторических наук  </a:t>
            </a:r>
          </a:p>
          <a:p>
            <a:pPr>
              <a:buNone/>
            </a:pPr>
            <a:r>
              <a:rPr lang="ru-RU" sz="1200" b="1" dirty="0" smtClean="0"/>
              <a:t>12.40 - 11.55</a:t>
            </a:r>
            <a:r>
              <a:rPr lang="ru-RU" sz="1200" dirty="0" smtClean="0"/>
              <a:t> - Уровневый подход в создании объективных условий реализации программы</a:t>
            </a:r>
          </a:p>
          <a:p>
            <a:r>
              <a:rPr lang="ru-RU" sz="1200" i="1" dirty="0" err="1" smtClean="0"/>
              <a:t>Чеклецова</a:t>
            </a:r>
            <a:r>
              <a:rPr lang="ru-RU" sz="1200" i="1" dirty="0" smtClean="0"/>
              <a:t> О.Л.</a:t>
            </a:r>
            <a:r>
              <a:rPr lang="ru-RU" sz="1200" dirty="0" smtClean="0"/>
              <a:t>, заместитель начальника Департамента образования администрации города Перми</a:t>
            </a:r>
          </a:p>
          <a:p>
            <a:r>
              <a:rPr lang="ru-RU" sz="1200" i="1" dirty="0" err="1" smtClean="0"/>
              <a:t>Утева</a:t>
            </a:r>
            <a:r>
              <a:rPr lang="ru-RU" sz="1200" i="1" dirty="0" smtClean="0"/>
              <a:t> Л.В.,</a:t>
            </a:r>
            <a:r>
              <a:rPr lang="ru-RU" sz="1200" dirty="0" smtClean="0"/>
              <a:t> директор МБУ ДО «Центр дополнительного образования» </a:t>
            </a:r>
            <a:r>
              <a:rPr lang="ru-RU" sz="1200" dirty="0" err="1" smtClean="0"/>
              <a:t>Кочевский</a:t>
            </a:r>
            <a:r>
              <a:rPr lang="ru-RU" sz="1200" dirty="0" smtClean="0"/>
              <a:t> муниципальный округ, кандидат филологических наук</a:t>
            </a:r>
          </a:p>
          <a:p>
            <a:r>
              <a:rPr lang="ru-RU" sz="1200" i="1" dirty="0" err="1" smtClean="0"/>
              <a:t>Коробейникова</a:t>
            </a:r>
            <a:r>
              <a:rPr lang="ru-RU" sz="1200" i="1" dirty="0" smtClean="0"/>
              <a:t> И.В.,</a:t>
            </a:r>
            <a:r>
              <a:rPr lang="ru-RU" sz="1200" dirty="0" smtClean="0"/>
              <a:t> учитель английского языка, классный руководитель МБОУ «Средняя общеобразовательная школа № 4 г. Осы»</a:t>
            </a:r>
          </a:p>
          <a:p>
            <a:pPr>
              <a:buNone/>
            </a:pPr>
            <a:r>
              <a:rPr lang="ru-RU" sz="1200" b="1" dirty="0" smtClean="0"/>
              <a:t>12.55 – 13.05</a:t>
            </a:r>
            <a:r>
              <a:rPr lang="ru-RU" sz="1200" dirty="0" smtClean="0"/>
              <a:t> </a:t>
            </a:r>
            <a:r>
              <a:rPr lang="ru-RU" sz="1200" i="1" dirty="0" smtClean="0"/>
              <a:t>– подведение итогов </a:t>
            </a:r>
            <a:endParaRPr lang="ru-RU" sz="1200" dirty="0" smtClean="0"/>
          </a:p>
          <a:p>
            <a:r>
              <a:rPr lang="ru-RU" sz="1200" i="1" dirty="0" err="1" smtClean="0"/>
              <a:t>Калинчикова</a:t>
            </a:r>
            <a:r>
              <a:rPr lang="ru-RU" sz="1200" i="1" dirty="0" smtClean="0"/>
              <a:t> Л.Н.,</a:t>
            </a:r>
            <a:r>
              <a:rPr lang="ru-RU" sz="1200" dirty="0" smtClean="0"/>
              <a:t> начальник управления общего, дополнительного образования, воспитания Министерства образования и науки Пермского края </a:t>
            </a:r>
          </a:p>
          <a:p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864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97864"/>
          </a:xfrm>
        </p:spPr>
        <p:txBody>
          <a:bodyPr/>
          <a:lstStyle/>
          <a:p>
            <a:r>
              <a:rPr lang="ru-RU" altLang="ru-RU" b="1" i="1" dirty="0" smtClean="0"/>
              <a:t>Собраться вместе – это начало.</a:t>
            </a:r>
          </a:p>
          <a:p>
            <a:r>
              <a:rPr lang="ru-RU" altLang="ru-RU" b="1" i="1" dirty="0" smtClean="0"/>
              <a:t>Остаться вместе – это прогресс.</a:t>
            </a:r>
          </a:p>
          <a:p>
            <a:r>
              <a:rPr lang="ru-RU" altLang="ru-RU" b="1" i="1" dirty="0" smtClean="0"/>
              <a:t>Работать вместе – это успех!</a:t>
            </a:r>
            <a:endParaRPr lang="ru-RU" altLang="ru-RU" b="1" dirty="0" smtClean="0"/>
          </a:p>
          <a:p>
            <a:endParaRPr lang="ru-RU" dirty="0"/>
          </a:p>
        </p:txBody>
      </p:sp>
      <p:pic>
        <p:nvPicPr>
          <p:cNvPr id="187394" name="Picture 2" descr="https://sch167s.mskobr.ru/files/News_2019_2020/29-02-2020_news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3534830" cy="2356553"/>
          </a:xfrm>
          <a:prstGeom prst="rect">
            <a:avLst/>
          </a:prstGeom>
          <a:noFill/>
        </p:spPr>
      </p:pic>
      <p:pic>
        <p:nvPicPr>
          <p:cNvPr id="187396" name="Picture 4" descr="https://mana.su/wp-content/uploads/2017/10/vserossijskij-konkurs---uchitel-goda-2018--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988840"/>
            <a:ext cx="3600400" cy="2426670"/>
          </a:xfrm>
          <a:prstGeom prst="rect">
            <a:avLst/>
          </a:prstGeom>
          <a:noFill/>
        </p:spPr>
      </p:pic>
      <p:pic>
        <p:nvPicPr>
          <p:cNvPr id="187398" name="Picture 6" descr="https://lucky-child.com/upload/iblock/0c3/0c341ad94f00de429d008dba7634dce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4509120"/>
            <a:ext cx="5040561" cy="22019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29</TotalTime>
  <Words>174</Words>
  <Application>Microsoft Office PowerPoint</Application>
  <PresentationFormat>Экран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Городская</vt:lpstr>
      <vt:lpstr> Региональная программа воспитания – программа системных действий </vt:lpstr>
      <vt:lpstr>Целевые ориентиры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Региональная программа воспитания – программа системных действий </dc:title>
  <dc:creator>Инга</dc:creator>
  <cp:lastModifiedBy>Dremina-IA</cp:lastModifiedBy>
  <cp:revision>5</cp:revision>
  <dcterms:created xsi:type="dcterms:W3CDTF">2021-08-16T16:42:12Z</dcterms:created>
  <dcterms:modified xsi:type="dcterms:W3CDTF">2021-08-17T04:54:52Z</dcterms:modified>
</cp:coreProperties>
</file>